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8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7" r:id="rId21"/>
    <p:sldId id="274" r:id="rId22"/>
    <p:sldId id="275" r:id="rId23"/>
    <p:sldId id="276" r:id="rId24"/>
    <p:sldId id="285" r:id="rId2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6271"/>
  </p:normalViewPr>
  <p:slideViewPr>
    <p:cSldViewPr snapToGrid="0" snapToObjects="1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74493-BA12-3E4A-A07C-6B10FCBC6D87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5993CE-D0DE-1C4A-A483-FCEC58FB92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4008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r>
              <a:rPr lang="de-DE" sz="1200" dirty="0" smtClean="0"/>
              <a:t>Wagen für das Volk - bezahlbar und effizient</a:t>
            </a:r>
          </a:p>
          <a:p>
            <a:pPr lvl="0">
              <a:defRPr sz="1800"/>
            </a:pPr>
            <a:r>
              <a:rPr lang="de-DE" sz="1200" dirty="0" smtClean="0"/>
              <a:t>Angestoßen durch Hitler: Gründung der Gesellschaft zur Vorbereitung des Deutschen Volkswagen mbH</a:t>
            </a:r>
          </a:p>
          <a:p>
            <a:pPr lvl="0">
              <a:defRPr sz="1800"/>
            </a:pPr>
            <a:r>
              <a:rPr lang="de-DE" sz="1200" dirty="0" smtClean="0"/>
              <a:t>Umbenennung zu: Volkswagenwerk GmbH</a:t>
            </a:r>
          </a:p>
          <a:p>
            <a:pPr lvl="0">
              <a:defRPr sz="1800"/>
            </a:pPr>
            <a:r>
              <a:rPr lang="de-DE" sz="1200" dirty="0" err="1" smtClean="0"/>
              <a:t>KdF</a:t>
            </a:r>
            <a:r>
              <a:rPr lang="de-DE" sz="1200" dirty="0" smtClean="0"/>
              <a:t> Kraft durch Freude Wagen</a:t>
            </a:r>
          </a:p>
          <a:p>
            <a:pPr lvl="0">
              <a:defRPr sz="1800"/>
            </a:pPr>
            <a:endParaRPr lang="de-DE" sz="12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994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553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0849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9767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34012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8287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84406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0446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2593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9929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515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r>
              <a:rPr lang="de-AT" sz="1200" dirty="0" smtClean="0"/>
              <a:t>Umstellung auf Rüstungsgüter und andere im Krieg benötigte Waren, beispielsweise die Vergeltungswaffe 1, die erste Boden Luft Rakete</a:t>
            </a:r>
          </a:p>
          <a:p>
            <a:pPr lvl="0">
              <a:defRPr sz="1800"/>
            </a:pPr>
            <a:r>
              <a:rPr lang="de-AT" sz="1200" dirty="0" smtClean="0"/>
              <a:t>das KZ Arbeitsdorf lieferte von 1942 - 45 </a:t>
            </a:r>
            <a:r>
              <a:rPr lang="de-AT" sz="1200" dirty="0" err="1" smtClean="0"/>
              <a:t>ca</a:t>
            </a:r>
            <a:r>
              <a:rPr lang="de-AT" sz="1200" dirty="0" smtClean="0"/>
              <a:t> 20.000 Arbeitskräfte für das Werk</a:t>
            </a:r>
          </a:p>
          <a:p>
            <a:pPr lvl="0">
              <a:defRPr sz="1800"/>
            </a:pPr>
            <a:r>
              <a:rPr lang="de-AT" sz="1200" dirty="0" smtClean="0"/>
              <a:t>Ende des Krieges war das Werk größtenteils intakt, und ging zunächst an die Britische Militärregierung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0476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71232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29489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0335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39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r>
              <a:rPr lang="de-AT" sz="1200" dirty="0" smtClean="0"/>
              <a:t>Nach dem Krieg werden in Wolfsburg wieder Autos hergestellt, nämlich der Käfer</a:t>
            </a:r>
          </a:p>
          <a:p>
            <a:pPr lvl="0">
              <a:defRPr sz="1800"/>
            </a:pPr>
            <a:r>
              <a:rPr lang="de-AT" sz="1200" dirty="0" smtClean="0"/>
              <a:t>in nur 10 Jahren seit Kriegsende schafft es VW eine Million Käfer zu produzieren</a:t>
            </a:r>
          </a:p>
          <a:p>
            <a:pPr lvl="0">
              <a:defRPr sz="1800"/>
            </a:pPr>
            <a:r>
              <a:rPr lang="de-AT" sz="1200" dirty="0" smtClean="0"/>
              <a:t>1960 wird VW von einer GmbH zu einer Aktiengesellschaft</a:t>
            </a:r>
          </a:p>
          <a:p>
            <a:pPr lvl="0">
              <a:defRPr sz="1800"/>
            </a:pPr>
            <a:r>
              <a:rPr lang="de-AT" sz="1200" dirty="0" smtClean="0"/>
              <a:t>1969 durch </a:t>
            </a:r>
            <a:r>
              <a:rPr lang="de-AT" sz="1200" dirty="0" err="1" smtClean="0"/>
              <a:t>erwerb</a:t>
            </a:r>
            <a:r>
              <a:rPr lang="de-AT" sz="1200" dirty="0" smtClean="0"/>
              <a:t> der Auto Union bekommt VW seine erste weitere Marke - Audi</a:t>
            </a:r>
          </a:p>
          <a:p>
            <a:pPr lvl="0">
              <a:defRPr sz="1800"/>
            </a:pPr>
            <a:r>
              <a:rPr lang="de-AT" sz="1200" dirty="0" smtClean="0"/>
              <a:t>73,74 Erfolgsmodelle Passat, Golf</a:t>
            </a:r>
          </a:p>
          <a:p>
            <a:pPr lvl="0">
              <a:defRPr sz="1800"/>
            </a:pPr>
            <a:endParaRPr lang="de-AT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06679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r>
              <a:rPr lang="de-AT" sz="1200" dirty="0" smtClean="0"/>
              <a:t>2003 Gewinneinbruch wegen </a:t>
            </a:r>
            <a:r>
              <a:rPr lang="de-AT" sz="1200" dirty="0" err="1" smtClean="0"/>
              <a:t>restukturierungen</a:t>
            </a:r>
            <a:r>
              <a:rPr lang="de-AT" sz="1200" dirty="0" smtClean="0"/>
              <a:t> in Brasilien (3stlg </a:t>
            </a:r>
            <a:r>
              <a:rPr lang="de-AT" sz="1200" dirty="0" err="1" smtClean="0"/>
              <a:t>Mio</a:t>
            </a:r>
            <a:r>
              <a:rPr lang="de-AT" sz="1200" dirty="0" smtClean="0"/>
              <a:t> betrag), </a:t>
            </a:r>
            <a:r>
              <a:rPr lang="de-AT" sz="1200" dirty="0" err="1" smtClean="0"/>
              <a:t>rekordzahl</a:t>
            </a:r>
            <a:r>
              <a:rPr lang="de-AT" sz="1200" dirty="0" smtClean="0"/>
              <a:t> an neuen Modellen und </a:t>
            </a:r>
            <a:r>
              <a:rPr lang="de-AT" sz="1200" dirty="0" err="1" smtClean="0"/>
              <a:t>Schlehter</a:t>
            </a:r>
            <a:r>
              <a:rPr lang="de-AT" sz="1200" dirty="0" smtClean="0"/>
              <a:t> Weltmarktsituation</a:t>
            </a:r>
          </a:p>
          <a:p>
            <a:pPr lvl="0">
              <a:defRPr sz="1800"/>
            </a:pPr>
            <a:r>
              <a:rPr lang="de-AT" sz="1200" dirty="0" smtClean="0"/>
              <a:t>2005 </a:t>
            </a:r>
            <a:r>
              <a:rPr lang="de-AT" sz="1200" dirty="0" err="1" smtClean="0"/>
              <a:t>Korrupitionssk</a:t>
            </a:r>
            <a:r>
              <a:rPr lang="de-AT" sz="1200" dirty="0" smtClean="0"/>
              <a:t>., Umfassende Streiks in Brasilianischem Werk</a:t>
            </a:r>
          </a:p>
          <a:p>
            <a:pPr lvl="0">
              <a:defRPr sz="1800"/>
            </a:pPr>
            <a:r>
              <a:rPr lang="de-AT" sz="1200" dirty="0" smtClean="0"/>
              <a:t>2014: 10,14 </a:t>
            </a:r>
            <a:r>
              <a:rPr lang="de-AT" sz="1200" dirty="0" err="1" smtClean="0"/>
              <a:t>Mio</a:t>
            </a:r>
            <a:r>
              <a:rPr lang="de-AT" sz="1200" dirty="0" smtClean="0"/>
              <a:t> Fahrzeuge, knapp hinter Toyota 10,23, beide haben in dem Jahr die 10 Millionen Marke geknackt, dieses Jahr </a:t>
            </a:r>
            <a:r>
              <a:rPr lang="de-AT" sz="1200" dirty="0" err="1" smtClean="0"/>
              <a:t>evtl</a:t>
            </a:r>
            <a:r>
              <a:rPr lang="de-AT" sz="1200" dirty="0" smtClean="0"/>
              <a:t> größter Weltweit (Toyota </a:t>
            </a:r>
            <a:r>
              <a:rPr lang="de-AT" sz="1200" dirty="0" err="1" smtClean="0"/>
              <a:t>einbußen</a:t>
            </a:r>
            <a:r>
              <a:rPr lang="de-AT" sz="1200" dirty="0" smtClean="0"/>
              <a:t> in JP)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083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r>
              <a:rPr lang="de-DE" sz="1200" dirty="0" smtClean="0"/>
              <a:t>Wagen für das Volk - bezahlbar und effizient</a:t>
            </a:r>
          </a:p>
          <a:p>
            <a:pPr lvl="0">
              <a:defRPr sz="1800"/>
            </a:pPr>
            <a:r>
              <a:rPr lang="de-DE" sz="1200" dirty="0" smtClean="0"/>
              <a:t>Angestoßen durch Hitler: Gründung der Gesellschaft zur Vorbereitung des Deutschen Volkswagen mbH</a:t>
            </a:r>
          </a:p>
          <a:p>
            <a:pPr lvl="0">
              <a:defRPr sz="1800"/>
            </a:pPr>
            <a:r>
              <a:rPr lang="de-DE" sz="1200" dirty="0" smtClean="0"/>
              <a:t>Umbenennung zu: Volkswagenwerk GmbH</a:t>
            </a:r>
          </a:p>
          <a:p>
            <a:pPr lvl="0">
              <a:defRPr sz="1800"/>
            </a:pPr>
            <a:r>
              <a:rPr lang="de-DE" sz="1200" dirty="0" err="1" smtClean="0"/>
              <a:t>KdF</a:t>
            </a:r>
            <a:r>
              <a:rPr lang="de-DE" sz="1200" dirty="0" smtClean="0"/>
              <a:t> Kraft durch Freude Wagen</a:t>
            </a:r>
          </a:p>
          <a:p>
            <a:pPr lvl="0">
              <a:defRPr sz="1800"/>
            </a:pPr>
            <a:endParaRPr lang="de-DE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4215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r>
              <a:rPr lang="de-AT" sz="1200" dirty="0" smtClean="0"/>
              <a:t>Umstellung auf Rüstungsgüter und andere im Krieg benötigte Waren, beispielsweise die Vergeltungswaffe 1, die erste Boden Luft Rakete</a:t>
            </a:r>
          </a:p>
          <a:p>
            <a:pPr lvl="0">
              <a:defRPr sz="1800"/>
            </a:pPr>
            <a:r>
              <a:rPr lang="de-AT" sz="1200" dirty="0" smtClean="0"/>
              <a:t>das KZ Arbeitsdorf lieferte von 1942 - 45 </a:t>
            </a:r>
            <a:r>
              <a:rPr lang="de-AT" sz="1200" dirty="0" err="1" smtClean="0"/>
              <a:t>ca</a:t>
            </a:r>
            <a:r>
              <a:rPr lang="de-AT" sz="1200" dirty="0" smtClean="0"/>
              <a:t> 20.000 Arbeitskräfte für das Werk</a:t>
            </a:r>
          </a:p>
          <a:p>
            <a:pPr lvl="0">
              <a:defRPr sz="1800"/>
            </a:pPr>
            <a:r>
              <a:rPr lang="de-AT" sz="1200" dirty="0" smtClean="0"/>
              <a:t>Ende des Krieges war das Werk größtenteils intakt, und ging zunächst an die Britische Militärregierung</a:t>
            </a:r>
          </a:p>
          <a:p>
            <a:pPr lvl="0">
              <a:defRPr sz="1800"/>
            </a:pPr>
            <a:endParaRPr lang="de-AT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638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r>
              <a:rPr lang="de-AT" sz="1200" dirty="0" smtClean="0"/>
              <a:t>10%, Louise</a:t>
            </a:r>
            <a:r>
              <a:rPr lang="de-AT" sz="1200" baseline="0" dirty="0" smtClean="0"/>
              <a:t> </a:t>
            </a:r>
            <a:r>
              <a:rPr lang="de-AT" sz="1200" baseline="0" dirty="0" err="1" smtClean="0"/>
              <a:t>Piech</a:t>
            </a:r>
            <a:r>
              <a:rPr lang="de-AT" sz="1200" baseline="0" dirty="0" smtClean="0"/>
              <a:t> Privatstiftung</a:t>
            </a:r>
          </a:p>
          <a:p>
            <a:pPr lvl="0">
              <a:defRPr sz="1800"/>
            </a:pPr>
            <a:r>
              <a:rPr lang="de-AT" sz="1200" baseline="0" dirty="0" smtClean="0"/>
              <a:t>10%, Louise Daxer-</a:t>
            </a:r>
            <a:r>
              <a:rPr lang="de-AT" sz="1200" baseline="0" dirty="0" err="1" smtClean="0"/>
              <a:t>Piech</a:t>
            </a:r>
            <a:endParaRPr lang="de-AT" sz="1200" baseline="0" dirty="0" smtClean="0"/>
          </a:p>
          <a:p>
            <a:pPr lvl="0">
              <a:defRPr sz="1800"/>
            </a:pPr>
            <a:r>
              <a:rPr lang="de-AT" sz="1200" baseline="0" dirty="0" smtClean="0"/>
              <a:t>10%, Ernst </a:t>
            </a:r>
            <a:r>
              <a:rPr lang="de-AT" sz="1200" baseline="0" dirty="0" err="1" smtClean="0"/>
              <a:t>Piech</a:t>
            </a:r>
            <a:r>
              <a:rPr lang="de-AT" sz="1200" baseline="0" dirty="0" smtClean="0"/>
              <a:t> Privatstiftung</a:t>
            </a:r>
          </a:p>
          <a:p>
            <a:pPr lvl="0">
              <a:defRPr sz="1800"/>
            </a:pPr>
            <a:r>
              <a:rPr lang="de-AT" sz="1200" baseline="0" dirty="0" smtClean="0"/>
              <a:t>10%, Hans Michael </a:t>
            </a:r>
            <a:r>
              <a:rPr lang="de-AT" sz="1200" baseline="0" dirty="0" err="1" smtClean="0"/>
              <a:t>Piech</a:t>
            </a:r>
            <a:endParaRPr lang="de-AT" sz="1200" baseline="0" dirty="0" smtClean="0"/>
          </a:p>
          <a:p>
            <a:pPr lvl="0">
              <a:defRPr sz="1800"/>
            </a:pPr>
            <a:r>
              <a:rPr lang="de-AT" sz="1200" baseline="0" dirty="0" smtClean="0"/>
              <a:t>10%, Ferdinand </a:t>
            </a:r>
            <a:r>
              <a:rPr lang="de-AT" sz="1200" baseline="0" dirty="0" err="1" smtClean="0"/>
              <a:t>Piech</a:t>
            </a:r>
            <a:endParaRPr lang="de-AT" sz="1200" baseline="0" dirty="0" smtClean="0"/>
          </a:p>
          <a:p>
            <a:pPr lvl="0">
              <a:defRPr sz="1800"/>
            </a:pPr>
            <a:r>
              <a:rPr lang="de-AT" sz="1200" baseline="0" dirty="0" smtClean="0"/>
              <a:t>12,5%, Fam. Gerhard Porsche</a:t>
            </a:r>
          </a:p>
          <a:p>
            <a:pPr lvl="0">
              <a:defRPr sz="1800"/>
            </a:pPr>
            <a:r>
              <a:rPr lang="de-AT" sz="1200" baseline="0" dirty="0" smtClean="0"/>
              <a:t>12,5%, Fam. Hans-Peter Porsche</a:t>
            </a:r>
          </a:p>
          <a:p>
            <a:pPr lvl="0">
              <a:defRPr sz="1800"/>
            </a:pPr>
            <a:r>
              <a:rPr lang="de-AT" sz="1200" baseline="0" dirty="0" smtClean="0"/>
              <a:t>12,5%, Fam. Wolfgang Porsche</a:t>
            </a:r>
          </a:p>
          <a:p>
            <a:pPr lvl="0">
              <a:defRPr sz="1800"/>
            </a:pPr>
            <a:r>
              <a:rPr lang="de-AT" sz="1200" baseline="0" dirty="0" smtClean="0"/>
              <a:t>12,5%, Fam. Ferdinand Alexander Porsche</a:t>
            </a:r>
          </a:p>
          <a:p>
            <a:pPr lvl="0">
              <a:defRPr sz="1800"/>
            </a:pPr>
            <a:endParaRPr lang="de-AT" sz="12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757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7822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5369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3658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AT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0429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71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2371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7012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AT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5010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AT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764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661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4753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691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6348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55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561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5849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3382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3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AT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94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B710084-C772-1744-B30E-CAB4489F1E4E}" type="datetimeFigureOut">
              <a:rPr lang="de-DE" smtClean="0"/>
              <a:t>01.02.16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282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Volkswagen - ERP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Hagen Aad Fock, Stefan </a:t>
            </a:r>
            <a:r>
              <a:rPr lang="de-DE" dirty="0" err="1" smtClean="0">
                <a:latin typeface="Calibri" charset="0"/>
                <a:ea typeface="Calibri" charset="0"/>
                <a:cs typeface="Calibri" charset="0"/>
              </a:rPr>
              <a:t>Polydor</a:t>
            </a:r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, Thomas Taschner, Michael Weinberger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2202" y="170792"/>
            <a:ext cx="2913993" cy="291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20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Vorstand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9 Vorstandsmitglieder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Vorsitzender des Vorstandes: </a:t>
            </a:r>
            <a:r>
              <a:rPr lang="de-AT" dirty="0"/>
              <a:t>Prof. Dr. Dr. h. c. </a:t>
            </a:r>
            <a:r>
              <a:rPr lang="de-AT" dirty="0" err="1"/>
              <a:t>mult</a:t>
            </a:r>
            <a:r>
              <a:rPr lang="de-AT" dirty="0"/>
              <a:t>. Martin Winterkorn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Konzernweite Entscheidungen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Teilung in Geschäftsbereiche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253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Marken &amp; Hierarchie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06262" y="2261354"/>
            <a:ext cx="6892607" cy="4297391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04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Tochtergesellschaften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50519" y="2667000"/>
            <a:ext cx="4686300" cy="31242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206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Logistik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039007"/>
            <a:ext cx="10018713" cy="4309241"/>
          </a:xfrm>
        </p:spPr>
        <p:txBody>
          <a:bodyPr>
            <a:normAutofit lnSpcReduction="10000"/>
          </a:bodyPr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Wolfsburg – Firmensitz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Nicht nur integrierte Logistik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Auch externe Aufträge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Gesamte Supply-Chain wird betreut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Dazu noch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Lagerung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Transport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Verpackung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Entsorgung</a:t>
            </a:r>
          </a:p>
          <a:p>
            <a:pPr lvl="1"/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4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Volkswagen </a:t>
            </a:r>
            <a:r>
              <a:rPr lang="de-DE" dirty="0" err="1" smtClean="0">
                <a:latin typeface="Calibri" charset="0"/>
                <a:ea typeface="Calibri" charset="0"/>
                <a:cs typeface="Calibri" charset="0"/>
              </a:rPr>
              <a:t>Logistics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de-DE" dirty="0">
                <a:latin typeface="Calibri" charset="0"/>
                <a:ea typeface="Calibri" charset="0"/>
                <a:cs typeface="Calibri" charset="0"/>
              </a:rPr>
              <a:t>600 Mitarbeiter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130 Märkte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43 Mrd. Teile jährlich transportiert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Innovation und modernste Technologien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Fahrerlose, Lasergesteuerte Transportsysteme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256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Marktanteile Weltweit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6057" y="2261354"/>
            <a:ext cx="6562811" cy="3939752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95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Marktanteile Europa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16081" y="2438399"/>
            <a:ext cx="6382788" cy="3833666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49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Marktanteile China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18843" y="2261354"/>
            <a:ext cx="3116166" cy="411133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62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Calibri" charset="0"/>
                <a:ea typeface="Calibri" charset="0"/>
                <a:cs typeface="Calibri" charset="0"/>
              </a:rPr>
              <a:t>Marktanteile USA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54508" y="2102909"/>
            <a:ext cx="3878317" cy="4576414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417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Ziele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Steigerung der Qualität und Kundenzufriedenheit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Absatzsteigerung auf 10 Mio. Fahrzeuge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Steigerung der Umsatzrendite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Asien und Amerika – Neue Märkte erschließen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Elektro- &amp; Hybrid Fahrzeuge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Nachhaltigkeit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62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Geschichte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1904 erstmalige Erwähnung von Volkswagen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1937 Gründung der Gesellschaft zur Vorbereitung des Volkswagen mbH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1938 </a:t>
            </a:r>
            <a:r>
              <a:rPr lang="de-DE" smtClean="0">
                <a:latin typeface="Calibri" charset="0"/>
                <a:ea typeface="Calibri" charset="0"/>
                <a:cs typeface="Calibri" charset="0"/>
              </a:rPr>
              <a:t>-&gt; Volkswagenwerk </a:t>
            </a:r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GmbH</a:t>
            </a:r>
          </a:p>
          <a:p>
            <a:r>
              <a:rPr lang="de-DE" dirty="0" err="1" smtClean="0">
                <a:latin typeface="Calibri" charset="0"/>
                <a:ea typeface="Calibri" charset="0"/>
                <a:cs typeface="Calibri" charset="0"/>
              </a:rPr>
              <a:t>KdF</a:t>
            </a:r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 Wagen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44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Produktspektrum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261354"/>
            <a:ext cx="10018713" cy="4065873"/>
          </a:xfrm>
        </p:spPr>
        <p:txBody>
          <a:bodyPr>
            <a:normAutofit/>
          </a:bodyPr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Automobil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Pkw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Gütertransporter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Personentransporter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Finanzdienstleistung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Finanzierung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Liesing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Versicherung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160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ERP Auswahlkriterien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Komplexität des Unternehmens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Internationale Tätigkeit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Keine Kosten scheuen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Support von Planung bis Installation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Schulung der Mitarbeiter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Systemunabhängigkeit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32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ERP - 1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290256"/>
            <a:ext cx="10018713" cy="454573"/>
          </a:xfrm>
        </p:spPr>
        <p:txBody>
          <a:bodyPr>
            <a:normAutofit/>
          </a:bodyPr>
          <a:lstStyle/>
          <a:p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KCS.net</a:t>
            </a:r>
            <a:r>
              <a:rPr lang="de-DE" sz="1600" dirty="0">
                <a:latin typeface="Calibri" charset="0"/>
                <a:ea typeface="Calibri" charset="0"/>
                <a:cs typeface="Calibri" charset="0"/>
              </a:rPr>
              <a:t> Holding AG / Microsoft Dynamics AX 2012 Branchenwelten </a:t>
            </a:r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by</a:t>
            </a:r>
            <a:r>
              <a:rPr lang="de-DE" sz="16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KCS.net</a:t>
            </a:r>
            <a:endParaRPr lang="de-DE" sz="16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374" y="2773731"/>
            <a:ext cx="4846583" cy="380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0958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ERP - 2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1" y="2209511"/>
            <a:ext cx="10018713" cy="443065"/>
          </a:xfrm>
        </p:spPr>
        <p:txBody>
          <a:bodyPr>
            <a:normAutofit/>
          </a:bodyPr>
          <a:lstStyle/>
          <a:p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itelligence</a:t>
            </a:r>
            <a:r>
              <a:rPr lang="de-DE" sz="1600" dirty="0">
                <a:latin typeface="Calibri" charset="0"/>
                <a:ea typeface="Calibri" charset="0"/>
                <a:cs typeface="Calibri" charset="0"/>
              </a:rPr>
              <a:t> AG / </a:t>
            </a:r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itelligence</a:t>
            </a:r>
            <a:r>
              <a:rPr lang="de-DE" sz="1600" dirty="0">
                <a:latin typeface="Calibri" charset="0"/>
                <a:ea typeface="Calibri" charset="0"/>
                <a:cs typeface="Calibri" charset="0"/>
              </a:rPr>
              <a:t> ERP Branchenlösungen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6916" y="2666999"/>
            <a:ext cx="5073501" cy="399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097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484310" y="2956035"/>
            <a:ext cx="10018713" cy="1752599"/>
          </a:xfrm>
        </p:spPr>
        <p:txBody>
          <a:bodyPr/>
          <a:lstStyle/>
          <a:p>
            <a:r>
              <a:rPr lang="de-DE" dirty="0" smtClean="0"/>
              <a:t>Danke für Euer aufmerksames </a:t>
            </a:r>
            <a:r>
              <a:rPr lang="de-DE" dirty="0" smtClean="0"/>
              <a:t>Lauschen </a:t>
            </a:r>
            <a:r>
              <a:rPr lang="de-DE" dirty="0" smtClean="0"/>
              <a:t>;)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577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2.Weltkrieg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Stilllegung der Autoproduktion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Umstellung Rüstungsgüter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KZ Arbeitsdorf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Ende des Krieges</a:t>
            </a:r>
          </a:p>
          <a:p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71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Wirtschaftsaufschwung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1955 1.Mio Käfer produziert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1960 VW GmbH -&gt; AG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1969 Audi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1973 Passat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1974 Golf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Aktuell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2003 Gewinneinbruch von 50%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2005 Korruptionsskandal/Streik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2014 10,14 Mio. verkaufte Fahrzeuge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2015 Abgasskandal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8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Finanzen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65.587 Mio. € Umsatzerlös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226 Mio. € Rückgang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3.000 Mio. € Gewinnrückgang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79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Aktien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1367159"/>
            <a:ext cx="10018713" cy="3124201"/>
          </a:xfrm>
        </p:spPr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Vorzugs- und Stammaktien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Marktkapitalisierung 60,89 Mrd. €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Aktienstand bei 105 €</a:t>
            </a:r>
          </a:p>
          <a:p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1474" y="3523039"/>
            <a:ext cx="4653828" cy="315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752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Anteilsverteilung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Stimmrechtsverteilung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50,73% Porsche Automobil Holding SE, Stuttgart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20,00% Land Niedersachsen, Hannover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17,00% </a:t>
            </a:r>
            <a:r>
              <a:rPr lang="de-DE" dirty="0" err="1" smtClean="0">
                <a:latin typeface="Calibri" charset="0"/>
                <a:ea typeface="Calibri" charset="0"/>
                <a:cs typeface="Calibri" charset="0"/>
              </a:rPr>
              <a:t>Qatar</a:t>
            </a:r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 Holding LLC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12,30% Andere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36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Unternehmenskultur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Muttergesellschaft des VW-Konzerns – Volkswagen AG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Konzernleitung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Mitglieder des Vorstandes &amp; Top Manager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Sorgt, dass Konzerninteressen bei Entscheidungen beachtet werden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Marken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Fast unabhängige Entwicklung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Konzerninteressen beachtet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4155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0</TotalTime>
  <Words>669</Words>
  <Application>Microsoft Macintosh PowerPoint</Application>
  <PresentationFormat>Breitbild</PresentationFormat>
  <Paragraphs>155</Paragraphs>
  <Slides>24</Slides>
  <Notes>23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8" baseType="lpstr">
      <vt:lpstr>Arial</vt:lpstr>
      <vt:lpstr>Calibri</vt:lpstr>
      <vt:lpstr>Corbel</vt:lpstr>
      <vt:lpstr>Parallax</vt:lpstr>
      <vt:lpstr>Volkswagen - ERP</vt:lpstr>
      <vt:lpstr>Geschichte</vt:lpstr>
      <vt:lpstr>2.Weltkrieg</vt:lpstr>
      <vt:lpstr>Wirtschaftsaufschwung</vt:lpstr>
      <vt:lpstr>Aktuell</vt:lpstr>
      <vt:lpstr>Finanzen</vt:lpstr>
      <vt:lpstr>Aktien</vt:lpstr>
      <vt:lpstr>Anteilsverteilung</vt:lpstr>
      <vt:lpstr>Unternehmenskultur</vt:lpstr>
      <vt:lpstr>Vorstand</vt:lpstr>
      <vt:lpstr>Marken &amp; Hierarchie</vt:lpstr>
      <vt:lpstr>Tochtergesellschaften</vt:lpstr>
      <vt:lpstr>Logistik</vt:lpstr>
      <vt:lpstr>Volkswagen Logistics</vt:lpstr>
      <vt:lpstr>Marktanteile Weltweit</vt:lpstr>
      <vt:lpstr>Marktanteile Europa</vt:lpstr>
      <vt:lpstr>Marktanteile China</vt:lpstr>
      <vt:lpstr>Marktanteile USA</vt:lpstr>
      <vt:lpstr>Ziele</vt:lpstr>
      <vt:lpstr>Produktspektrum</vt:lpstr>
      <vt:lpstr>ERP Auswahlkriterien</vt:lpstr>
      <vt:lpstr>ERP - 1</vt:lpstr>
      <vt:lpstr>ERP - 2</vt:lpstr>
      <vt:lpstr>Danke für Euer aufmerksames Lauschen ;)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 polydor</dc:creator>
  <cp:lastModifiedBy>stefan polydor</cp:lastModifiedBy>
  <cp:revision>79</cp:revision>
  <dcterms:created xsi:type="dcterms:W3CDTF">2016-02-01T16:01:18Z</dcterms:created>
  <dcterms:modified xsi:type="dcterms:W3CDTF">2016-02-01T18:34:49Z</dcterms:modified>
</cp:coreProperties>
</file>

<file path=docProps/thumbnail.jpeg>
</file>